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notesMasterIdLst>
    <p:notesMasterId r:id="rId14"/>
  </p:notesMasterIdLst>
  <p:sldIdLst>
    <p:sldId id="256" r:id="rId2"/>
    <p:sldId id="280" r:id="rId3"/>
    <p:sldId id="266" r:id="rId4"/>
    <p:sldId id="328" r:id="rId5"/>
    <p:sldId id="327" r:id="rId6"/>
    <p:sldId id="301" r:id="rId7"/>
    <p:sldId id="329" r:id="rId8"/>
    <p:sldId id="330" r:id="rId9"/>
    <p:sldId id="331" r:id="rId10"/>
    <p:sldId id="332" r:id="rId11"/>
    <p:sldId id="333" r:id="rId12"/>
    <p:sldId id="27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03AA618-1855-4B15-8516-7161039F316D}">
          <p14:sldIdLst>
            <p14:sldId id="256"/>
            <p14:sldId id="280"/>
            <p14:sldId id="266"/>
          </p14:sldIdLst>
        </p14:section>
        <p14:section name="Раздел без заголовка" id="{4BE1BC9D-393F-4046-871C-4D44EF22EC0F}">
          <p14:sldIdLst>
            <p14:sldId id="328"/>
            <p14:sldId id="327"/>
            <p14:sldId id="301"/>
            <p14:sldId id="329"/>
            <p14:sldId id="330"/>
            <p14:sldId id="331"/>
            <p14:sldId id="332"/>
            <p14:sldId id="333"/>
            <p14:sldId id="27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>
        <p:scale>
          <a:sx n="61" d="100"/>
          <a:sy n="61" d="100"/>
        </p:scale>
        <p:origin x="-828" y="-10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ADF43-D901-4B5D-9F3D-A694DF3DC4CE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78744-B129-4B3C-B6E9-338D6971B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44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78744-B129-4B3C-B6E9-338D6971B2B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34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507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507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1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577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14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66800" y="207818"/>
            <a:ext cx="10903527" cy="64285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995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6140" y="1825625"/>
            <a:ext cx="10515600" cy="469986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0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Рисунок9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1108365" y="249382"/>
            <a:ext cx="10654144" cy="62622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7454" y="2286000"/>
            <a:ext cx="8645237" cy="1736130"/>
          </a:xfrm>
        </p:spPr>
        <p:txBody>
          <a:bodyPr anchor="b"/>
          <a:lstStyle>
            <a:lvl1pPr>
              <a:defRPr sz="6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7454" y="4049118"/>
            <a:ext cx="8645237" cy="1035499"/>
          </a:xfrm>
        </p:spPr>
        <p:txBody>
          <a:bodyPr>
            <a:normAutofit/>
          </a:bodyPr>
          <a:lstStyle>
            <a:lvl1pPr marL="0" indent="0" algn="ctr">
              <a:buNone/>
              <a:defRPr sz="3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74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66800" y="207818"/>
            <a:ext cx="10903527" cy="64285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512507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14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2614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014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653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66800" y="207818"/>
            <a:ext cx="10903527" cy="64285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583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58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41583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73995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73995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37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7705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1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5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B52B4-15BD-473D-B7EC-7AD51CED84B6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070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B52B4-15BD-473D-B7EC-7AD51CED84B6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19595-FB4A-4085-9DE5-22E2AF30A9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85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08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 cap="none" spc="0">
          <a:ln w="50800"/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5243" y="618979"/>
            <a:ext cx="96363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 Верхотурский</a:t>
            </a:r>
          </a:p>
          <a:p>
            <a:pPr algn="ctr"/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общеобразовательное учреждение</a:t>
            </a:r>
          </a:p>
          <a:p>
            <a:pPr algn="ctr"/>
            <a:r>
              <a:rPr lang="ru-RU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«Меркушинская основная общеобразовательная школа»</a:t>
            </a:r>
          </a:p>
        </p:txBody>
      </p:sp>
    </p:spTree>
    <p:extLst>
      <p:ext uri="{BB962C8B-B14F-4D97-AF65-F5344CB8AC3E}">
        <p14:creationId xmlns:p14="http://schemas.microsoft.com/office/powerpoint/2010/main" val="3692504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Приобретено дополнительное оборудование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Морозильный ларь - 19 200,00 руб.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Электронные весы – 4 232,00руб.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(</a:t>
            </a:r>
            <a:r>
              <a:rPr lang="ru-RU" sz="2000" dirty="0">
                <a:solidFill>
                  <a:srgbClr val="FF0000"/>
                </a:solidFill>
              </a:rPr>
              <a:t>95% бюджет Свердловской области, 5%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бюджет городского округа Верхотурский); </a:t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2022г</a:t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Уссова ГА\Desktop\вес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598" y="182562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Уссова ГА\Desktop\холодильни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598" y="182562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0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FF0000"/>
                </a:solidFill>
              </a:rPr>
              <a:t>В 2021/2022 учебном году повысили квалификацию 5 педагогических работников МКОУ «Меркушинская ООШ»</a:t>
            </a:r>
            <a:endParaRPr lang="ru-RU" sz="2000" dirty="0">
              <a:solidFill>
                <a:srgbClr val="FF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47000152"/>
              </p:ext>
            </p:extLst>
          </p:nvPr>
        </p:nvGraphicFramePr>
        <p:xfrm>
          <a:off x="1220573" y="1520040"/>
          <a:ext cx="7365286" cy="5106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8489"/>
                <a:gridCol w="36035"/>
                <a:gridCol w="764606"/>
                <a:gridCol w="1642669"/>
                <a:gridCol w="2655565"/>
                <a:gridCol w="1337922"/>
              </a:tblGrid>
              <a:tr h="281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ФИО педагогического работника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Сроки обучения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Образовательная организация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Образовательное мероприятие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Документ об окончании обучения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/>
                </a:tc>
              </a:tr>
              <a:tr h="407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Глотова Анастасия Васильевна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16.02.2022 - 02.03.2022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ГАОУ  ДПО СО «ИРО»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Нижнетагильский филиал ИРО:</a:t>
                      </a:r>
                      <a:br>
                        <a:rPr lang="ru-RU" sz="500" dirty="0">
                          <a:effectLst/>
                        </a:rPr>
                      </a:br>
                      <a:r>
                        <a:rPr lang="ru-RU" sz="500" dirty="0">
                          <a:effectLst/>
                        </a:rPr>
                        <a:t>«Реализация требований обновленных ФГОС НОО, ФГОС ООО в работе учителя», обучение с использованием ДОТ (36 час.)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Удостоверение №6617537 0067850, рег. №850 от 02.03.2022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 anchor="ctr"/>
                </a:tc>
              </a:tr>
              <a:tr h="407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Лила Анна Владимировна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15.11.2021-03.12.2021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ГАОУ  ДПО СО «ИРО»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Инклюзивное образование учащихся с ограниченными возможностями здоровья в школе: психолого-педагогические, содержательные и методические аспекты (100час.)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Удостоверение №6617537 0061106, рег. №61106 от 07.12.2021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 anchor="ctr"/>
                </a:tc>
              </a:tr>
              <a:tr h="407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Собенина Елена Григорьевна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15.11.2021-03.12.2021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ГАОУ  ДПО СО «ИРО»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Инклюзивное образование учащихся с ограниченными возможностями здоровья в школе: психолого-педагогические, содержательные и методические аспекты (100час.)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Удостоверение №6617537 0061112, рег. №61112 от 07.12.2021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 anchor="ctr"/>
                </a:tc>
              </a:tr>
              <a:tr h="1424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Собенина Елена Григорьевна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05.03.2021 - 31.03.2021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ГАОУ  ДПО СО «ИРО»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Нижнетагильский филиал ИРО:</a:t>
                      </a:r>
                      <a:br>
                        <a:rPr lang="ru-RU" sz="500" dirty="0">
                          <a:effectLst/>
                        </a:rPr>
                      </a:br>
                      <a:r>
                        <a:rPr lang="ru-RU" sz="500" dirty="0">
                          <a:effectLst/>
                        </a:rPr>
                        <a:t>«Формирование функциональной грамотности обучающихся», обучение с использованием ДОТ</a:t>
                      </a:r>
                      <a:br>
                        <a:rPr lang="ru-RU" sz="500" dirty="0">
                          <a:effectLst/>
                        </a:rPr>
                      </a:br>
                      <a:r>
                        <a:rPr lang="ru-RU" sz="500" dirty="0">
                          <a:effectLst/>
                        </a:rPr>
                        <a:t>Вариативные модули:</a:t>
                      </a:r>
                      <a:br>
                        <a:rPr lang="ru-RU" sz="500" dirty="0">
                          <a:effectLst/>
                        </a:rPr>
                      </a:br>
                      <a:r>
                        <a:rPr lang="ru-RU" sz="500" dirty="0">
                          <a:effectLst/>
                        </a:rPr>
                        <a:t>Модуль «Формирование читательской грамотности»</a:t>
                      </a:r>
                      <a:br>
                        <a:rPr lang="ru-RU" sz="500" dirty="0">
                          <a:effectLst/>
                        </a:rPr>
                      </a:br>
                      <a:r>
                        <a:rPr lang="ru-RU" sz="500" dirty="0">
                          <a:effectLst/>
                        </a:rPr>
                        <a:t>Модуль «Формирование математической грамотности»</a:t>
                      </a:r>
                      <a:br>
                        <a:rPr lang="ru-RU" sz="500" dirty="0">
                          <a:effectLst/>
                        </a:rPr>
                      </a:br>
                      <a:r>
                        <a:rPr lang="ru-RU" sz="500" dirty="0">
                          <a:effectLst/>
                        </a:rPr>
                        <a:t>Модуль «Формирование естественнонаучной грамотности»</a:t>
                      </a:r>
                      <a:br>
                        <a:rPr lang="ru-RU" sz="500" dirty="0">
                          <a:effectLst/>
                        </a:rPr>
                      </a:br>
                      <a:r>
                        <a:rPr lang="ru-RU" sz="500" dirty="0">
                          <a:effectLst/>
                        </a:rPr>
                        <a:t>Модуль «Формирование финансовой грамотности»</a:t>
                      </a:r>
                      <a:br>
                        <a:rPr lang="ru-RU" sz="500" dirty="0">
                          <a:effectLst/>
                        </a:rPr>
                      </a:br>
                      <a:r>
                        <a:rPr lang="ru-RU" sz="500" dirty="0">
                          <a:effectLst/>
                        </a:rPr>
                        <a:t>Модуль «Формирование глобальных компетенций и развитие креативности»</a:t>
                      </a:r>
                      <a:br>
                        <a:rPr lang="ru-RU" sz="500" dirty="0">
                          <a:effectLst/>
                        </a:rPr>
                      </a:br>
                      <a:r>
                        <a:rPr lang="ru-RU" sz="500" dirty="0">
                          <a:effectLst/>
                        </a:rPr>
                        <a:t>(72 час.)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Удостоверение №6617537 0042153, рег. №309 от 31.03.2021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 anchor="ctr"/>
                </a:tc>
              </a:tr>
              <a:tr h="407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Собенина Елена Григорьевна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01.02.2022 - 04.02.2022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ГАОУ  ДПО СО «ИРО»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Методы работы с учащимися, испытывающими затруднения в усвоении базовых математических знаний (32 час.)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Удостоверение №6617537 № 0063501 Рег.№63501 от 11.02.2022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 anchor="ctr"/>
                </a:tc>
              </a:tr>
              <a:tr h="407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Трапезников Олег Алексеевич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15.11.2021-03.12.2021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ГАОУ  ДПО СО «ИРО»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Инклюзивное образование учащихся с ограниченными возможностями здоровья в школе: психолого-педагогические, содержательные и методические аспекты (100час.)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Удостоверение №6617537 0061114, рег. №61114 от 07.12.2021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 anchor="ctr"/>
                </a:tc>
              </a:tr>
              <a:tr h="628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Трапезников Олег Алексеевич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01.03.2022-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19.04.2022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ФГАОУ ДПО «Академия реализации государственной политики и профессионального развития работников образования Министерства просвещения российской Федерации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Школа современного учителя «Развитие естественно-научной грамотности (56 час).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Удостоверение №150000068095. Рег.№ у-058142/б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 anchor="ctr"/>
                </a:tc>
              </a:tr>
              <a:tr h="407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Трапезников Олег Алексеевич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25.05.2022 - 07.06.2022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ГАОУ  ДПО СО «ИРО»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Нижнетагильский филиал ИРО:</a:t>
                      </a:r>
                      <a:br>
                        <a:rPr lang="ru-RU" sz="500">
                          <a:effectLst/>
                        </a:rPr>
                      </a:br>
                      <a:r>
                        <a:rPr lang="ru-RU" sz="500">
                          <a:effectLst/>
                        </a:rPr>
                        <a:t>«Реализация требований обновленных ФГОС НОО, ФГОС ООО в работе учителя», обучение с использованием ДОТ (36 час.)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Удостоверение №6617537 0069433, рег. №2433 от 07.06.2022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 anchor="ctr"/>
                </a:tc>
              </a:tr>
              <a:tr h="327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Трапезникова Юлия Геннадьевна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04.04.2022 - 15.04.2022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ГАОУ  ДПО СО «ИРО»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Комплексный мониторинг качества подготовки обучающихся (40 час.)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Удостоверение №6617537 № 0076507 Рег. 76507 от 06.05.2022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590" marR="11590" marT="11590" marB="11590" anchor="ctr"/>
                </a:tc>
              </a:tr>
            </a:tbl>
          </a:graphicData>
        </a:graphic>
      </p:graphicFrame>
      <p:pic>
        <p:nvPicPr>
          <p:cNvPr id="1025" name="Picture 1" descr="C:\Users\Уссова ГА\Desktop\учеб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025" y="3728852"/>
            <a:ext cx="2996125" cy="224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76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8289" y="2293034"/>
            <a:ext cx="8989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фотки 070.jpg"/>
          <p:cNvPicPr>
            <a:picLocks noChangeAspect="1"/>
          </p:cNvPicPr>
          <p:nvPr/>
        </p:nvPicPr>
        <p:blipFill>
          <a:blip r:embed="rId2" cstate="print"/>
          <a:srcRect t="4083" b="5548"/>
          <a:stretch>
            <a:fillRect/>
          </a:stretch>
        </p:blipFill>
        <p:spPr>
          <a:xfrm>
            <a:off x="1148844" y="1719072"/>
            <a:ext cx="4361940" cy="48720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15584" y="1345799"/>
            <a:ext cx="609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Меркушинская школа была основана в 1847 году ,  обучалось в ней 26 учеников. Тогда это была лучшая сельская школа Верхотурского уезда и одна из старейших сельских школ  губернии. Само здание школы построено в 1903году.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8048" y="325897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МКОУ «Меркушинская ООШ» расположена на территории села Меркушино  городского округа Верхотурский Свердловской области на расстоянии  56 километров от районного центра, в 17 километрах от железной дороги. Здание школы было построено в 1903 году.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267705" y="365125"/>
            <a:ext cx="10515600" cy="646811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Историческая справка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4582" y="495111"/>
            <a:ext cx="10044331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2021-2022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рамках федерального проекта  «Национальное образование» выполнены  следующие  мероприятия: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капитальный ремонт на общую сумму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6 074 139,52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приобретено производственно-технологическое оборудование  столовой на общую сумму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134 900,00 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</a:p>
          <a:p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повышение квалификации педагогических работников –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pPr marL="457200" indent="-457200">
              <a:buFontTx/>
              <a:buChar char="-"/>
            </a:pP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583" y="365125"/>
            <a:ext cx="10515600" cy="1891187"/>
          </a:xfrm>
        </p:spPr>
        <p:txBody>
          <a:bodyPr>
            <a:noAutofit/>
          </a:bodyPr>
          <a:lstStyle/>
          <a:p>
            <a:pPr marL="457200" indent="-457200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- 3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210 602,50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руб. благоустройство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зданий МКОУ «Меркушинская ООШ» (устройство котельных и систем отопления школы и столовой, ремонт внутреннего электроснабжения школы и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столовой)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95% бюджет Свердловской области, 5% бюджет городского округа Верхотурский); 2021г</a:t>
            </a:r>
            <a:b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- 154 298,46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благоустройство зданий МКОУ «Меркушинская ООШ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(100% бюджет городского округа Верхотурский); 2022г</a:t>
            </a:r>
            <a:b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6580" y="2678691"/>
            <a:ext cx="5157787" cy="82391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Было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49537" y="2928072"/>
            <a:ext cx="5814951" cy="82391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6200" dirty="0" smtClean="0"/>
          </a:p>
          <a:p>
            <a:endParaRPr lang="ru-RU" sz="6200" dirty="0"/>
          </a:p>
          <a:p>
            <a:endParaRPr lang="ru-RU" sz="6200" dirty="0" smtClean="0"/>
          </a:p>
          <a:p>
            <a:endParaRPr lang="ru-RU" sz="6200" dirty="0"/>
          </a:p>
          <a:p>
            <a:endParaRPr lang="ru-RU" sz="6200" dirty="0" smtClean="0"/>
          </a:p>
          <a:p>
            <a:endParaRPr lang="ru-RU" sz="6200" dirty="0"/>
          </a:p>
          <a:p>
            <a:endParaRPr lang="ru-RU" sz="6200" dirty="0" smtClean="0"/>
          </a:p>
          <a:p>
            <a:endParaRPr lang="ru-RU" sz="6200" dirty="0"/>
          </a:p>
          <a:p>
            <a:endParaRPr lang="ru-RU" sz="6200" dirty="0" smtClean="0"/>
          </a:p>
          <a:p>
            <a:endParaRPr lang="ru-RU" sz="6200" dirty="0"/>
          </a:p>
          <a:p>
            <a:r>
              <a:rPr lang="ru-RU" sz="8000" dirty="0" smtClean="0"/>
              <a:t>Стало</a:t>
            </a:r>
          </a:p>
          <a:p>
            <a:endParaRPr lang="ru-RU" sz="4800" dirty="0"/>
          </a:p>
        </p:txBody>
      </p:sp>
      <p:pic>
        <p:nvPicPr>
          <p:cNvPr id="2050" name="Picture 2" descr="C:\Users\Уссова ГА\Desktop\печ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98" y="2505075"/>
            <a:ext cx="2763441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ссова ГА\Desktop\котельная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039" y="2505075"/>
            <a:ext cx="4912784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11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im/3eb431c9-8e56-4e28-bdc1-4e751e5fc62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telegram.im/3eb431c9-8e56-4e28-bdc1-4e751e5fc62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13310" y="443861"/>
            <a:ext cx="10515600" cy="13255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На сумму 1 749 409,74 произведена замена 24 деревянных окон школы на окна-ПВХ (95: бюджет Свердловской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области, 5% бюджет городского округа Верхотурский) ; 2021г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213323" y="1704914"/>
            <a:ext cx="5157787" cy="823912"/>
          </a:xfrm>
        </p:spPr>
        <p:txBody>
          <a:bodyPr/>
          <a:lstStyle/>
          <a:p>
            <a:r>
              <a:rPr lang="ru-RU" dirty="0" smtClean="0"/>
              <a:t>БЫЛО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СТАЛО</a:t>
            </a:r>
            <a:endParaRPr lang="ru-RU" dirty="0"/>
          </a:p>
        </p:txBody>
      </p:sp>
      <p:pic>
        <p:nvPicPr>
          <p:cNvPr id="1029" name="Picture 5" descr="C:\Users\Уссова ГА\Desktop\окн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039" y="2505075"/>
            <a:ext cx="4912784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Уссова ГА\Downloads\WhatsApp Image 2022-07-15 at 10.05.28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8" y="2493817"/>
            <a:ext cx="5124201" cy="368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369" y="696351"/>
            <a:ext cx="3932237" cy="160020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4960" y="714292"/>
            <a:ext cx="10040978" cy="5353999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92D050"/>
                </a:solidFill>
              </a:rPr>
              <a:t>138 091,80 руб. технологическое присоединение дополнительных мощностей для школы и столовой (100% бюджет </a:t>
            </a:r>
            <a:r>
              <a:rPr lang="ru-RU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городского округа 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Верхотурский);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2021-2022гг</a:t>
            </a:r>
          </a:p>
          <a:p>
            <a:pPr marL="0" indent="0">
              <a:buNone/>
            </a:pPr>
            <a:endParaRPr lang="ru-RU" dirty="0" smtClean="0">
              <a:solidFill>
                <a:srgbClr val="92D050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92D050"/>
                </a:solidFill>
              </a:rPr>
              <a:t>49 780,45 руб. проектирование системы внешнего электроснабжения школы и столовой в связи с устройством котельных (100%</a:t>
            </a:r>
            <a:r>
              <a:rPr lang="ru-RU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бюджет городского </a:t>
            </a:r>
            <a:r>
              <a:rPr lang="ru-RU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округа 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Верхотурский); 2022г</a:t>
            </a:r>
          </a:p>
          <a:p>
            <a:pPr>
              <a:buFontTx/>
              <a:buChar char="-"/>
            </a:pPr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232 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337,00руб. </a:t>
            </a:r>
            <a:r>
              <a:rPr lang="ru-RU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устройство внешнего электроснабжения школы и столовой в связи с устройством котельных на объектах МКОУ «Меркушинская ООШ» </a:t>
            </a:r>
            <a:r>
              <a:rPr lang="ru-RU" dirty="0">
                <a:solidFill>
                  <a:srgbClr val="92D050"/>
                </a:solidFill>
              </a:rPr>
              <a:t>(100%</a:t>
            </a:r>
            <a:r>
              <a:rPr lang="ru-RU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бюджет городского округа Верхотурский); 2022г</a:t>
            </a:r>
          </a:p>
          <a:p>
            <a:pPr>
              <a:buFontTx/>
              <a:buChar char="-"/>
            </a:pPr>
            <a:endParaRPr lang="ru-RU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На сумму 539 649,57руб. выполнен  </a:t>
            </a:r>
            <a:r>
              <a:rPr lang="ru-RU" sz="2400" dirty="0">
                <a:solidFill>
                  <a:srgbClr val="FF0000"/>
                </a:solidFill>
              </a:rPr>
              <a:t>ремонт крыльца и устройство пандуса для инвалидов-колясочников </a:t>
            </a:r>
            <a:r>
              <a:rPr lang="ru-RU" sz="2400" dirty="0" smtClean="0">
                <a:solidFill>
                  <a:srgbClr val="FF0000"/>
                </a:solidFill>
              </a:rPr>
              <a:t>(100</a:t>
            </a:r>
            <a:r>
              <a:rPr lang="ru-RU" sz="2400" dirty="0">
                <a:solidFill>
                  <a:srgbClr val="FF0000"/>
                </a:solidFill>
              </a:rPr>
              <a:t>%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бюджет городского округа Верхотурский); 2022г</a:t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Было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Стало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Picture 5" descr="C:\Users\Уссова ГА\Desktop\окн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27" y="2505075"/>
            <a:ext cx="4912784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Уссова ГА\Desktop\IMG_20220727_103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449" y="2557219"/>
            <a:ext cx="5109274" cy="364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1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На сумму </a:t>
            </a:r>
            <a:r>
              <a:rPr lang="ru-RU" sz="2000" dirty="0" smtClean="0">
                <a:solidFill>
                  <a:srgbClr val="FF0000"/>
                </a:solidFill>
              </a:rPr>
              <a:t>91 884,00руб приобретена промышленная </a:t>
            </a:r>
            <a:r>
              <a:rPr lang="ru-RU" sz="2000" dirty="0" smtClean="0">
                <a:solidFill>
                  <a:srgbClr val="FF0000"/>
                </a:solidFill>
                <a:effectLst/>
              </a:rPr>
              <a:t>электрическая </a:t>
            </a:r>
            <a:r>
              <a:rPr lang="ru-RU" sz="2000" dirty="0">
                <a:solidFill>
                  <a:srgbClr val="FF0000"/>
                </a:solidFill>
                <a:effectLst/>
              </a:rPr>
              <a:t>4 конфорочная </a:t>
            </a:r>
            <a:r>
              <a:rPr lang="ru-RU" sz="2000" dirty="0" smtClean="0">
                <a:solidFill>
                  <a:srgbClr val="FF0000"/>
                </a:solidFill>
                <a:effectLst/>
              </a:rPr>
              <a:t>плита с </a:t>
            </a:r>
            <a:r>
              <a:rPr lang="ru-RU" sz="2000" dirty="0">
                <a:solidFill>
                  <a:srgbClr val="FF0000"/>
                </a:solidFill>
                <a:effectLst/>
              </a:rPr>
              <a:t>жарочным шкафом 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(95% бюджет Свердловской области, 5%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бюджет городского округа Верхотурский</a:t>
            </a: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2022г</a:t>
            </a:r>
            <a:br>
              <a:rPr lang="ru-RU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Было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Стало</a:t>
            </a:r>
            <a:endParaRPr lang="ru-RU" dirty="0"/>
          </a:p>
        </p:txBody>
      </p:sp>
      <p:pic>
        <p:nvPicPr>
          <p:cNvPr id="3074" name="Picture 2" descr="C:\Users\Уссова ГА\Desktop\плит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711" y="1484416"/>
            <a:ext cx="3379094" cy="470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ссова ГА\Desktop\печь столово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98" y="1508166"/>
            <a:ext cx="3712820" cy="468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На сумму </a:t>
            </a:r>
            <a:r>
              <a:rPr lang="ru-RU" sz="2000" dirty="0" smtClean="0">
                <a:solidFill>
                  <a:srgbClr val="FF0000"/>
                </a:solidFill>
              </a:rPr>
              <a:t>19 584,00руб приобретены производственные столы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(95</a:t>
            </a:r>
            <a:r>
              <a:rPr lang="ru-RU" sz="2000" dirty="0">
                <a:solidFill>
                  <a:srgbClr val="FF0000"/>
                </a:solidFill>
              </a:rPr>
              <a:t>% бюджет Свердловской </a:t>
            </a:r>
            <a:r>
              <a:rPr lang="ru-RU" sz="2000" dirty="0" smtClean="0">
                <a:solidFill>
                  <a:srgbClr val="FF0000"/>
                </a:solidFill>
              </a:rPr>
              <a:t>области, </a:t>
            </a:r>
            <a:r>
              <a:rPr lang="ru-RU" sz="2000" dirty="0">
                <a:solidFill>
                  <a:srgbClr val="FF0000"/>
                </a:solidFill>
              </a:rPr>
              <a:t>5%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бюджет городского округа Верхотурский);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2022г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Было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Стало</a:t>
            </a:r>
            <a:endParaRPr lang="ru-RU" dirty="0"/>
          </a:p>
        </p:txBody>
      </p:sp>
      <p:pic>
        <p:nvPicPr>
          <p:cNvPr id="4098" name="Picture 2" descr="C:\Users\Уссова ГА\Desktop\стол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98" y="1520042"/>
            <a:ext cx="3502216" cy="466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Уссова ГА\Desktop\столы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711" y="1496291"/>
            <a:ext cx="3520029" cy="469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5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ловой блокнот 4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1218</TotalTime>
  <Words>659</Words>
  <Application>Microsoft Office PowerPoint</Application>
  <PresentationFormat>Произвольный</PresentationFormat>
  <Paragraphs>112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Деловой блокнот 4</vt:lpstr>
      <vt:lpstr>Презентация PowerPoint</vt:lpstr>
      <vt:lpstr>Историческая справка</vt:lpstr>
      <vt:lpstr>Презентация PowerPoint</vt:lpstr>
      <vt:lpstr>- 3 210 602,50 руб. благоустройство зданий МКОУ «Меркушинская ООШ» (устройство котельных и систем отопления школы и столовой, ремонт внутреннего электроснабжения школы и столовой)   95% бюджет Свердловской области, 5% бюджет городского округа Верхотурский); 2021г - 154 298,46 руб благоустройство зданий МКОУ «Меркушинская ООШ»   (100% бюджет городского округа Верхотурский); 2022г </vt:lpstr>
      <vt:lpstr>На сумму 1 749 409,74 произведена замена 24 деревянных окон школы на окна-ПВХ (95: бюджет Свердловской  области, 5% бюджет городского округа Верхотурский) ; 2021г</vt:lpstr>
      <vt:lpstr> </vt:lpstr>
      <vt:lpstr>На сумму 539 649,57руб. выполнен  ремонт крыльца и устройство пандуса для инвалидов-колясочников (100% бюджет городского округа Верхотурский); 2022г </vt:lpstr>
      <vt:lpstr>На сумму 91 884,00руб приобретена промышленная электрическая 4 конфорочная плита с жарочным шкафом   (95% бюджет Свердловской области, 5% бюджет городского округа Верхотурский);  2022г </vt:lpstr>
      <vt:lpstr>На сумму 19 584,00руб приобретены производственные столы  (95% бюджет Свердловской области, 5% бюджет городского округа Верхотурский);  2022г </vt:lpstr>
      <vt:lpstr>Приобретено дополнительное оборудование Морозильный ларь - 19 200,00 руб.  Электронные весы – 4 232,00руб.  (95% бюджет Свердловской области, 5% бюджет городского округа Верхотурский);  2022г  </vt:lpstr>
      <vt:lpstr>В 2021/2022 учебном году повысили квалификацию 5 педагогических работников МКОУ «Меркушинская ООШ»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Нот-11</dc:creator>
  <cp:lastModifiedBy>Уссова ГА</cp:lastModifiedBy>
  <cp:revision>151</cp:revision>
  <dcterms:created xsi:type="dcterms:W3CDTF">2014-10-29T03:00:56Z</dcterms:created>
  <dcterms:modified xsi:type="dcterms:W3CDTF">2022-07-29T10:52:23Z</dcterms:modified>
</cp:coreProperties>
</file>